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99" r:id="rId11"/>
    <p:sldId id="302" r:id="rId12"/>
  </p:sldIdLst>
  <p:sldSz cx="9144000" cy="5143500" type="screen16x9"/>
  <p:notesSz cx="6858000" cy="9144000"/>
  <p:embeddedFontLst>
    <p:embeddedFont>
      <p:font typeface="Arvo" panose="02000000000000000000" pitchFamily="2" charset="77"/>
      <p:regular r:id="rId14"/>
      <p:bold r:id="rId15"/>
      <p:italic r:id="rId16"/>
      <p:boldItalic r:id="rId17"/>
    </p:embeddedFont>
    <p:embeddedFont>
      <p:font typeface="Georgia" panose="02040502050405020303" pitchFamily="18" charset="0"/>
      <p:regular r:id="rId18"/>
      <p:bold r:id="rId19"/>
      <p:italic r:id="rId20"/>
      <p:boldItalic r:id="rId21"/>
    </p:embeddedFont>
    <p:embeddedFont>
      <p:font typeface="Ubuntu" panose="020B0504030602030204" pitchFamily="34" charset="0"/>
      <p:regular r:id="rId22"/>
      <p:bold r:id="rId23"/>
      <p:italic r:id="rId24"/>
      <p:boldItalic r:id="rId25"/>
    </p:embeddedFont>
    <p:embeddedFont>
      <p:font typeface="Ubuntu Light" panose="020B0304030602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C1944F-EA99-43E1-A761-4C1137120A4E}">
  <a:tblStyle styleId="{3DC1944F-EA99-43E1-A761-4C1137120A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47"/>
    <p:restoredTop sz="69818"/>
  </p:normalViewPr>
  <p:slideViewPr>
    <p:cSldViewPr snapToGrid="0">
      <p:cViewPr varScale="1">
        <p:scale>
          <a:sx n="63" d="100"/>
          <a:sy n="63" d="100"/>
        </p:scale>
        <p:origin x="192" y="832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7" name="Google Shape;9137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8" name="Google Shape;9138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Mode – is delivery mode- online, phone, mixed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Transparency dummy variable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Weighted Model will be used to determine how much weight each poll will be given , then the pollster bias adjustment would be applied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Then the sum of all weighted and corrected for bias of polls should produce a functioning model for if the election happened today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1" name="Google Shape;9161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2" name="Google Shape;9162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2E2E2E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Right now I’m looking at pollster biases categorized by year and pollster. But  comparing marginal bias, republican error, and democratic error and the relationships between those 3.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42eb61d9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42eb61d9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British Statistician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While almost everyone is familiar with traditional, frequentist, or Fisherian statistics… this project uses Bayesian statistics to model this type of election data.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Why?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 It allows the explicit integration of previous knowledge with new empirical data.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Avoids misinterpretation of p-values. Provides more information.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It has 3 parts: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Prior: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The prior distribution expresses current beliefs about the possibilities of certain events as a sort of “starting point” for further modeling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Valid priors are based on scientifically agreed upon empirical evidedence...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If you don’t have such empirics... low level of confidence in these prior beliefs can be mathematically transferred to the calculations so that the prediction has a minimal effect on the final conclusions made with Bayesian testing.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Known as non committal or vague prior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On the other hand, strong beliefs can be communicated so that new evidence has proportionally less impact on the final results of our statistical analysis, creating models that are more “stubborn”.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Likelihood: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The likelihood function answers the question, “What would be the chance of the observed results occurring if the unknown parameters had these specific values?”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In a poll it might be, “What is the chance of 487 out of 1,000 polled people supporting Trump if really 50% of the full population support him?”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Posterior Distribution: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The posterior distribution can be thought of as a compromise between the prior and likelihood functions. Which one has a larger impact can be determined by the relative number of observed observations, or implied past observations in the case of the prior, to each other.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42eb61d9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42eb61d9d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1"/>
              <a:t>This concept is much easier to explain with an example: </a:t>
            </a:r>
            <a:endParaRPr sz="1200"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i="1"/>
              <a:t>Suppose </a:t>
            </a: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you had a government minted coin and high level of confidence that it is therefore fair and in the 10 flips observed, 9 came up heads, the likelihood function would have less of an impact on the posterior distribution than the prior distribution.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Times New Roman"/>
                <a:ea typeface="Times New Roman"/>
                <a:cs typeface="Times New Roman"/>
                <a:sym typeface="Times New Roman"/>
              </a:rPr>
              <a:t>With Bayesian statistics, you would, reasonably, assume this was just a fluke rather than a biased coin.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	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42eb61d9d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42eb61d9d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Bayesian statistic predates Frequentist methods, only become possible because of the modernization and accessibility of computers and their simulation ability.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With that, This project has relied heavily upon R, RStudio, and JAGS (Just Another Gibbs Sampler) to model and process data.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JAGS processed data by using Markov Chain Monte Carlo Samping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MCMC methods are used to approximate the posterior distribution of a parameter of interest by random sampling in a probabilistic space.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Returning To our Original Graphic: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Bias varies by pollster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Bias varies by year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(Not  shown in this graphic) there is a relationship between the number of undecided voters in a poll and the bias, especially bias measured in terms of Republican year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with cyan frame">
  <p:cSld name="CUSTOM_1_1_1">
    <p:bg>
      <p:bgPr>
        <a:solidFill>
          <a:srgbClr val="FFFFFF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1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 ">
  <p:cSld name="CUSTOM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subTitle" idx="1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">
  <p:cSld name="CUSTOM_7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1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" type="secHead">
  <p:cSld name="SECTION_HEADER">
    <p:bg>
      <p:bgPr>
        <a:solidFill>
          <a:srgbClr val="FFFFFF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w="3810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7" hasCustomPrompt="1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8" hasCustomPrompt="1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9" hasCustomPrompt="1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rgbClr val="FFFFFF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 1 1">
  <p:cSld name="SECTION_HEADER_2_1">
    <p:bg>
      <p:bgPr>
        <a:solidFill>
          <a:srgbClr val="FFFFFF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1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lide">
  <p:cSld name="CUSTOM">
    <p:bg>
      <p:bgPr>
        <a:solidFill>
          <a:srgbClr val="FFFFFF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2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s slide">
  <p:cSld name="TITLE_AND_TWO_COLUMNS_1"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2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5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  <p:sldLayoutId id="2147483659" r:id="rId8"/>
    <p:sldLayoutId id="2147483662" r:id="rId9"/>
    <p:sldLayoutId id="2147483664" r:id="rId10"/>
    <p:sldLayoutId id="2147483665" r:id="rId11"/>
    <p:sldLayoutId id="2147483667" r:id="rId12"/>
    <p:sldLayoutId id="2147483669" r:id="rId13"/>
    <p:sldLayoutId id="214748367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1171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Election Forecasting &amp; Pollster Bias</a:t>
            </a:r>
            <a:endParaRPr i="1">
              <a:solidFill>
                <a:srgbClr val="434343"/>
              </a:solidFill>
            </a:endParaRPr>
          </a:p>
        </p:txBody>
      </p:sp>
      <p:sp>
        <p:nvSpPr>
          <p:cNvPr id="190" name="Google Shape;190;p30"/>
          <p:cNvSpPr txBox="1"/>
          <p:nvPr/>
        </p:nvSpPr>
        <p:spPr>
          <a:xfrm>
            <a:off x="1610650" y="314765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Haley Reed</a:t>
            </a:r>
            <a:endParaRPr sz="180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4" name="Google Shape;4160;p60">
            <a:extLst>
              <a:ext uri="{FF2B5EF4-FFF2-40B4-BE49-F238E27FC236}">
                <a16:creationId xmlns:a16="http://schemas.microsoft.com/office/drawing/2014/main" id="{6D4AEF61-DF6A-2C46-95C0-C6B8FFC79B3E}"/>
              </a:ext>
            </a:extLst>
          </p:cNvPr>
          <p:cNvSpPr/>
          <p:nvPr/>
        </p:nvSpPr>
        <p:spPr>
          <a:xfrm>
            <a:off x="789302" y="3687342"/>
            <a:ext cx="1077765" cy="993125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0" name="Google Shape;9140;p73"/>
          <p:cNvSpPr txBox="1">
            <a:spLocks noGrp="1"/>
          </p:cNvSpPr>
          <p:nvPr>
            <p:ph type="title"/>
          </p:nvPr>
        </p:nvSpPr>
        <p:spPr>
          <a:xfrm>
            <a:off x="4763792" y="1572008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434343"/>
                </a:solidFill>
              </a:rPr>
              <a:t>Up Next: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9141" name="Google Shape;9141;p73"/>
          <p:cNvSpPr txBox="1">
            <a:spLocks noGrp="1"/>
          </p:cNvSpPr>
          <p:nvPr>
            <p:ph type="subTitle" idx="1"/>
          </p:nvPr>
        </p:nvSpPr>
        <p:spPr>
          <a:xfrm>
            <a:off x="4598900" y="2968192"/>
            <a:ext cx="35937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Create a weighted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Time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Likely Voter/Registered Voter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Transparency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Sample Size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dirty="0"/>
          </a:p>
        </p:txBody>
      </p:sp>
      <p:grpSp>
        <p:nvGrpSpPr>
          <p:cNvPr id="4" name="Google Shape;1793;p59">
            <a:extLst>
              <a:ext uri="{FF2B5EF4-FFF2-40B4-BE49-F238E27FC236}">
                <a16:creationId xmlns:a16="http://schemas.microsoft.com/office/drawing/2014/main" id="{BF962281-C12E-D146-8867-F3E97A1D9A12}"/>
              </a:ext>
            </a:extLst>
          </p:cNvPr>
          <p:cNvGrpSpPr/>
          <p:nvPr/>
        </p:nvGrpSpPr>
        <p:grpSpPr>
          <a:xfrm>
            <a:off x="3606277" y="2175308"/>
            <a:ext cx="1091201" cy="752170"/>
            <a:chOff x="4458420" y="5169625"/>
            <a:chExt cx="178850" cy="56275"/>
          </a:xfrm>
        </p:grpSpPr>
        <p:sp>
          <p:nvSpPr>
            <p:cNvPr id="5" name="Google Shape;1794;p59">
              <a:extLst>
                <a:ext uri="{FF2B5EF4-FFF2-40B4-BE49-F238E27FC236}">
                  <a16:creationId xmlns:a16="http://schemas.microsoft.com/office/drawing/2014/main" id="{674EF759-C97C-5343-82BD-F88D49E6CCDE}"/>
                </a:ext>
              </a:extLst>
            </p:cNvPr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795;p59">
              <a:extLst>
                <a:ext uri="{FF2B5EF4-FFF2-40B4-BE49-F238E27FC236}">
                  <a16:creationId xmlns:a16="http://schemas.microsoft.com/office/drawing/2014/main" id="{4633D7F7-BD20-484A-883D-1188D2559F0A}"/>
                </a:ext>
              </a:extLst>
            </p:cNvPr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96;p59">
              <a:extLst>
                <a:ext uri="{FF2B5EF4-FFF2-40B4-BE49-F238E27FC236}">
                  <a16:creationId xmlns:a16="http://schemas.microsoft.com/office/drawing/2014/main" id="{06CFDC5C-5D5B-1F49-A647-B2A56DA2DC08}"/>
                </a:ext>
              </a:extLst>
            </p:cNvPr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97;p59">
              <a:extLst>
                <a:ext uri="{FF2B5EF4-FFF2-40B4-BE49-F238E27FC236}">
                  <a16:creationId xmlns:a16="http://schemas.microsoft.com/office/drawing/2014/main" id="{1AAF9679-7506-E14C-8FF6-00441FDADFC6}"/>
                </a:ext>
              </a:extLst>
            </p:cNvPr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4" name="Google Shape;9164;p76"/>
          <p:cNvSpPr/>
          <p:nvPr/>
        </p:nvSpPr>
        <p:spPr>
          <a:xfrm rot="5400000">
            <a:off x="4195080" y="301170"/>
            <a:ext cx="5425440" cy="482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5" name="Google Shape;9165;p76"/>
          <p:cNvSpPr txBox="1">
            <a:spLocks noGrp="1"/>
          </p:cNvSpPr>
          <p:nvPr>
            <p:ph type="title"/>
          </p:nvPr>
        </p:nvSpPr>
        <p:spPr>
          <a:xfrm>
            <a:off x="626072" y="980250"/>
            <a:ext cx="5626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Acknowledgements</a:t>
            </a:r>
            <a:endParaRPr b="1" dirty="0"/>
          </a:p>
        </p:txBody>
      </p:sp>
      <p:sp>
        <p:nvSpPr>
          <p:cNvPr id="9167" name="Google Shape;9167;p76"/>
          <p:cNvSpPr txBox="1">
            <a:spLocks noGrp="1"/>
          </p:cNvSpPr>
          <p:nvPr>
            <p:ph type="subTitle" idx="1"/>
          </p:nvPr>
        </p:nvSpPr>
        <p:spPr>
          <a:xfrm>
            <a:off x="626075" y="1786400"/>
            <a:ext cx="8079000" cy="28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96" name="Google Shape;196;p3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Election Forecasting Model</a:t>
            </a:r>
            <a:endParaRPr sz="1700"/>
          </a:p>
        </p:txBody>
      </p:sp>
      <p:sp>
        <p:nvSpPr>
          <p:cNvPr id="198" name="Google Shape;198;p31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Special consideration to pollster bias, how to weight pollster, and predict bias.</a:t>
            </a:r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Pollster Bias</a:t>
            </a:r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Functionality of daily updates</a:t>
            </a:r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 JAGS, R, RStudio to do so</a:t>
            </a:r>
            <a:endParaRPr/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Bayesian Hierarchical Modeling</a:t>
            </a:r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7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title" idx="8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5" name="Google Shape;205;p31"/>
          <p:cNvSpPr txBox="1">
            <a:spLocks noGrp="1"/>
          </p:cNvSpPr>
          <p:nvPr>
            <p:ph type="title" idx="9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pic>
        <p:nvPicPr>
          <p:cNvPr id="211" name="Google Shape;21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75" y="0"/>
            <a:ext cx="5821697" cy="271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5450" y="2716800"/>
            <a:ext cx="6691452" cy="23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>
            <a:spLocks noGrp="1"/>
          </p:cNvSpPr>
          <p:nvPr>
            <p:ph type="subTitle" idx="1"/>
          </p:nvPr>
        </p:nvSpPr>
        <p:spPr>
          <a:xfrm>
            <a:off x="2640100" y="1260025"/>
            <a:ext cx="45834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Closeness of recent elections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Proprietary Algorithms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Proliferation of forecasting </a:t>
            </a:r>
            <a:endParaRPr/>
          </a:p>
        </p:txBody>
      </p:sp>
      <p:sp>
        <p:nvSpPr>
          <p:cNvPr id="218" name="Google Shape;218;p3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3"/>
          <p:cNvSpPr/>
          <p:nvPr/>
        </p:nvSpPr>
        <p:spPr>
          <a:xfrm>
            <a:off x="1429275" y="3874075"/>
            <a:ext cx="6281400" cy="95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3"/>
          <p:cNvSpPr/>
          <p:nvPr/>
        </p:nvSpPr>
        <p:spPr>
          <a:xfrm>
            <a:off x="1431300" y="293450"/>
            <a:ext cx="6281400" cy="73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1" name="Google Shape;221;p33"/>
          <p:cNvPicPr preferRelativeResize="0"/>
          <p:nvPr/>
        </p:nvPicPr>
        <p:blipFill rotWithShape="1">
          <a:blip r:embed="rId3">
            <a:alphaModFix/>
          </a:blip>
          <a:srcRect t="8583"/>
          <a:stretch/>
        </p:blipFill>
        <p:spPr>
          <a:xfrm>
            <a:off x="1863200" y="2212350"/>
            <a:ext cx="5413548" cy="24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3"/>
          <p:cNvSpPr txBox="1">
            <a:spLocks noGrp="1"/>
          </p:cNvSpPr>
          <p:nvPr>
            <p:ph type="title"/>
          </p:nvPr>
        </p:nvSpPr>
        <p:spPr>
          <a:xfrm>
            <a:off x="2280975" y="557560"/>
            <a:ext cx="3926100" cy="1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666666"/>
                </a:solidFill>
              </a:rPr>
              <a:t>Background</a:t>
            </a:r>
            <a:endParaRPr sz="3600" b="1">
              <a:solidFill>
                <a:srgbClr val="666666"/>
              </a:solidFill>
            </a:endParaRPr>
          </a:p>
        </p:txBody>
      </p:sp>
      <p:sp>
        <p:nvSpPr>
          <p:cNvPr id="223" name="Google Shape;223;p33"/>
          <p:cNvSpPr/>
          <p:nvPr/>
        </p:nvSpPr>
        <p:spPr>
          <a:xfrm rot="5400000">
            <a:off x="5848950" y="2155100"/>
            <a:ext cx="4536000" cy="81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3"/>
          <p:cNvSpPr/>
          <p:nvPr/>
        </p:nvSpPr>
        <p:spPr>
          <a:xfrm rot="5400000">
            <a:off x="-1140200" y="2175350"/>
            <a:ext cx="4536000" cy="77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3"/>
          <p:cNvSpPr/>
          <p:nvPr/>
        </p:nvSpPr>
        <p:spPr>
          <a:xfrm rot="5400000">
            <a:off x="1744300" y="1002000"/>
            <a:ext cx="677100" cy="11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>
            <a:spLocks noGrp="1"/>
          </p:cNvSpPr>
          <p:nvPr>
            <p:ph type="subTitle" idx="1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>
                <a:solidFill>
                  <a:srgbClr val="434343"/>
                </a:solidFill>
              </a:rPr>
              <a:t>“</a:t>
            </a:r>
            <a:r>
              <a:rPr lang="es" sz="2700"/>
              <a:t>All models are wrong, but some are useful</a:t>
            </a:r>
            <a:r>
              <a:rPr lang="es" sz="2700" b="1" i="0">
                <a:solidFill>
                  <a:srgbClr val="434343"/>
                </a:solidFill>
              </a:rPr>
              <a:t>.”</a:t>
            </a:r>
            <a:endParaRPr sz="2700" b="1" i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 i="0">
              <a:solidFill>
                <a:srgbClr val="434343"/>
              </a:solidFill>
            </a:endParaRPr>
          </a:p>
        </p:txBody>
      </p:sp>
      <p:sp>
        <p:nvSpPr>
          <p:cNvPr id="231" name="Google Shape;231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subTitle" idx="2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</a:rPr>
              <a:t>—George E. P. Box</a:t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Bayesian Statistics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38" name="Google Shape;238;p3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239" name="Google Shape;239;p35"/>
          <p:cNvSpPr txBox="1">
            <a:spLocks noGrp="1"/>
          </p:cNvSpPr>
          <p:nvPr>
            <p:ph type="ctrTitle" idx="2"/>
          </p:nvPr>
        </p:nvSpPr>
        <p:spPr>
          <a:xfrm>
            <a:off x="1105351" y="19268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Prior Distribution</a:t>
            </a:r>
            <a:endParaRPr/>
          </a:p>
        </p:txBody>
      </p:sp>
      <p:sp>
        <p:nvSpPr>
          <p:cNvPr id="240" name="Google Shape;240;p35"/>
          <p:cNvSpPr txBox="1">
            <a:spLocks noGrp="1"/>
          </p:cNvSpPr>
          <p:nvPr>
            <p:ph type="subTitle" idx="1"/>
          </p:nvPr>
        </p:nvSpPr>
        <p:spPr>
          <a:xfrm>
            <a:off x="1026600" y="2667875"/>
            <a:ext cx="22710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Starting Point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Varying Levels of Confidence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Scientifically Valid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5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Likelihood Distribution</a:t>
            </a:r>
            <a:endParaRPr/>
          </a:p>
        </p:txBody>
      </p:sp>
      <p:sp>
        <p:nvSpPr>
          <p:cNvPr id="242" name="Google Shape;242;p35"/>
          <p:cNvSpPr txBox="1">
            <a:spLocks noGrp="1"/>
          </p:cNvSpPr>
          <p:nvPr>
            <p:ph type="subTitle" idx="4"/>
          </p:nvPr>
        </p:nvSpPr>
        <p:spPr>
          <a:xfrm>
            <a:off x="3460740" y="2789525"/>
            <a:ext cx="21135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Considers New Data</a:t>
            </a:r>
            <a:endParaRPr/>
          </a:p>
        </p:txBody>
      </p:sp>
      <p:sp>
        <p:nvSpPr>
          <p:cNvPr id="243" name="Google Shape;243;p35"/>
          <p:cNvSpPr txBox="1">
            <a:spLocks noGrp="1"/>
          </p:cNvSpPr>
          <p:nvPr>
            <p:ph type="ctrTitle" idx="5"/>
          </p:nvPr>
        </p:nvSpPr>
        <p:spPr>
          <a:xfrm>
            <a:off x="5925151" y="19268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Posterior Distribution</a:t>
            </a:r>
            <a:endParaRPr/>
          </a:p>
        </p:txBody>
      </p:sp>
      <p:sp>
        <p:nvSpPr>
          <p:cNvPr id="244" name="Google Shape;244;p35"/>
          <p:cNvSpPr txBox="1">
            <a:spLocks noGrp="1"/>
          </p:cNvSpPr>
          <p:nvPr>
            <p:ph type="subTitle" idx="6"/>
          </p:nvPr>
        </p:nvSpPr>
        <p:spPr>
          <a:xfrm>
            <a:off x="5925150" y="2571525"/>
            <a:ext cx="2113500" cy="22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Compromise between Likelihood &amp; Prior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Relative to relative number of observations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/>
          <p:nvPr/>
        </p:nvSpPr>
        <p:spPr>
          <a:xfrm rot="5400000">
            <a:off x="1983200" y="-1983150"/>
            <a:ext cx="5313900" cy="92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6"/>
          <p:cNvSpPr txBox="1">
            <a:spLocks noGrp="1"/>
          </p:cNvSpPr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A picture is worth a thousand words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1" name="Google Shape;25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296" y="85200"/>
            <a:ext cx="820970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37"/>
          <p:cNvGrpSpPr/>
          <p:nvPr/>
        </p:nvGrpSpPr>
        <p:grpSpPr>
          <a:xfrm>
            <a:off x="1000225" y="955417"/>
            <a:ext cx="3864180" cy="2379416"/>
            <a:chOff x="3565447" y="883819"/>
            <a:chExt cx="4597478" cy="2830953"/>
          </a:xfrm>
        </p:grpSpPr>
        <p:pic>
          <p:nvPicPr>
            <p:cNvPr id="257" name="Google Shape;257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65450" y="883819"/>
              <a:ext cx="4597475" cy="23095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8" name="Google Shape;258;p37"/>
            <p:cNvPicPr preferRelativeResize="0"/>
            <p:nvPr/>
          </p:nvPicPr>
          <p:blipFill rotWithShape="1">
            <a:blip r:embed="rId4">
              <a:alphaModFix/>
            </a:blip>
            <a:srcRect b="29148"/>
            <a:stretch/>
          </p:blipFill>
          <p:spPr>
            <a:xfrm>
              <a:off x="3565447" y="883838"/>
              <a:ext cx="4597472" cy="28309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9" name="Google Shape;259;p37"/>
          <p:cNvGrpSpPr/>
          <p:nvPr/>
        </p:nvGrpSpPr>
        <p:grpSpPr>
          <a:xfrm>
            <a:off x="879952" y="827540"/>
            <a:ext cx="4060907" cy="3088752"/>
            <a:chOff x="3422350" y="731675"/>
            <a:chExt cx="4831537" cy="3674898"/>
          </a:xfrm>
        </p:grpSpPr>
        <p:sp>
          <p:nvSpPr>
            <p:cNvPr id="260" name="Google Shape;260;p37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7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avLst/>
              <a:gdLst/>
              <a:ahLst/>
              <a:cxnLst/>
              <a:rect l="l" t="t" r="r" b="b"/>
              <a:pathLst>
                <a:path w="15991" h="18395" extrusionOk="0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2" name="Google Shape;262;p37"/>
            <p:cNvSpPr/>
            <p:nvPr/>
          </p:nvSpPr>
          <p:spPr>
            <a:xfrm>
              <a:off x="5043518" y="3915067"/>
              <a:ext cx="399775" cy="459875"/>
            </a:xfrm>
            <a:custGeom>
              <a:avLst/>
              <a:gdLst/>
              <a:ahLst/>
              <a:cxnLst/>
              <a:rect l="l" t="t" r="r" b="b"/>
              <a:pathLst>
                <a:path w="15991" h="18395" extrusionOk="0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3" name="Google Shape;263;p37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7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7"/>
            <p:cNvSpPr/>
            <p:nvPr/>
          </p:nvSpPr>
          <p:spPr>
            <a:xfrm>
              <a:off x="5258919" y="4129800"/>
              <a:ext cx="29" cy="2369"/>
            </a:xfrm>
            <a:custGeom>
              <a:avLst/>
              <a:gdLst/>
              <a:ahLst/>
              <a:cxnLst/>
              <a:rect l="l" t="t" r="r" b="b"/>
              <a:pathLst>
                <a:path w="1" h="82" extrusionOk="0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7"/>
            <p:cNvSpPr/>
            <p:nvPr/>
          </p:nvSpPr>
          <p:spPr>
            <a:xfrm>
              <a:off x="5223962" y="4174089"/>
              <a:ext cx="2369" cy="7020"/>
            </a:xfrm>
            <a:custGeom>
              <a:avLst/>
              <a:gdLst/>
              <a:ahLst/>
              <a:cxnLst/>
              <a:rect l="l" t="t" r="r" b="b"/>
              <a:pathLst>
                <a:path w="82" h="243" extrusionOk="0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7"/>
            <p:cNvSpPr/>
            <p:nvPr/>
          </p:nvSpPr>
          <p:spPr>
            <a:xfrm>
              <a:off x="6447569" y="4174089"/>
              <a:ext cx="4709" cy="4680"/>
            </a:xfrm>
            <a:custGeom>
              <a:avLst/>
              <a:gdLst/>
              <a:ahLst/>
              <a:cxnLst/>
              <a:rect l="l" t="t" r="r" b="b"/>
              <a:pathLst>
                <a:path w="163" h="162" extrusionOk="0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7"/>
            <p:cNvSpPr/>
            <p:nvPr/>
          </p:nvSpPr>
          <p:spPr>
            <a:xfrm>
              <a:off x="6417292" y="4132140"/>
              <a:ext cx="29" cy="2369"/>
            </a:xfrm>
            <a:custGeom>
              <a:avLst/>
              <a:gdLst/>
              <a:ahLst/>
              <a:cxnLst/>
              <a:rect l="l" t="t" r="r" b="b"/>
              <a:pathLst>
                <a:path w="1" h="82" extrusionOk="0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7"/>
            <p:cNvSpPr/>
            <p:nvPr/>
          </p:nvSpPr>
          <p:spPr>
            <a:xfrm>
              <a:off x="5028174" y="4248712"/>
              <a:ext cx="1619862" cy="97879"/>
            </a:xfrm>
            <a:custGeom>
              <a:avLst/>
              <a:gdLst/>
              <a:ahLst/>
              <a:cxnLst/>
              <a:rect l="l" t="t" r="r" b="b"/>
              <a:pathLst>
                <a:path w="56070" h="3388" extrusionOk="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7"/>
            <p:cNvSpPr/>
            <p:nvPr/>
          </p:nvSpPr>
          <p:spPr>
            <a:xfrm>
              <a:off x="5282233" y="3789534"/>
              <a:ext cx="1109434" cy="300687"/>
            </a:xfrm>
            <a:custGeom>
              <a:avLst/>
              <a:gdLst/>
              <a:ahLst/>
              <a:cxnLst/>
              <a:rect l="l" t="t" r="r" b="b"/>
              <a:pathLst>
                <a:path w="38402" h="10408" extrusionOk="0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7"/>
            <p:cNvSpPr/>
            <p:nvPr/>
          </p:nvSpPr>
          <p:spPr>
            <a:xfrm>
              <a:off x="6482526" y="4213697"/>
              <a:ext cx="9360" cy="9360"/>
            </a:xfrm>
            <a:custGeom>
              <a:avLst/>
              <a:gdLst/>
              <a:ahLst/>
              <a:cxnLst/>
              <a:rect l="l" t="t" r="r" b="b"/>
              <a:pathLst>
                <a:path w="324" h="324" extrusionOk="0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5184353" y="4213697"/>
              <a:ext cx="9331" cy="9360"/>
            </a:xfrm>
            <a:custGeom>
              <a:avLst/>
              <a:gdLst/>
              <a:ahLst/>
              <a:cxnLst/>
              <a:rect l="l" t="t" r="r" b="b"/>
              <a:pathLst>
                <a:path w="323" h="324" extrusionOk="0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7"/>
            <p:cNvSpPr/>
            <p:nvPr/>
          </p:nvSpPr>
          <p:spPr>
            <a:xfrm>
              <a:off x="5151708" y="4085512"/>
              <a:ext cx="1377475" cy="167851"/>
            </a:xfrm>
            <a:custGeom>
              <a:avLst/>
              <a:gdLst/>
              <a:ahLst/>
              <a:cxnLst/>
              <a:rect l="l" t="t" r="r" b="b"/>
              <a:pathLst>
                <a:path w="47680" h="5810" extrusionOk="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7"/>
            <p:cNvSpPr/>
            <p:nvPr/>
          </p:nvSpPr>
          <p:spPr>
            <a:xfrm>
              <a:off x="5016531" y="4343477"/>
              <a:ext cx="1645401" cy="63096"/>
            </a:xfrm>
            <a:custGeom>
              <a:avLst/>
              <a:gdLst/>
              <a:ahLst/>
              <a:cxnLst/>
              <a:rect l="l" t="t" r="r" b="b"/>
              <a:pathLst>
                <a:path w="56954" h="2184" extrusionOk="0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7"/>
            <p:cNvSpPr/>
            <p:nvPr/>
          </p:nvSpPr>
          <p:spPr>
            <a:xfrm>
              <a:off x="5230953" y="785292"/>
              <a:ext cx="3022934" cy="3160162"/>
            </a:xfrm>
            <a:custGeom>
              <a:avLst/>
              <a:gdLst/>
              <a:ahLst/>
              <a:cxnLst/>
              <a:rect l="l" t="t" r="r" b="b"/>
              <a:pathLst>
                <a:path w="104636" h="109386" extrusionOk="0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7"/>
            <p:cNvSpPr/>
            <p:nvPr/>
          </p:nvSpPr>
          <p:spPr>
            <a:xfrm>
              <a:off x="5258919" y="803926"/>
              <a:ext cx="2967003" cy="2959983"/>
            </a:xfrm>
            <a:custGeom>
              <a:avLst/>
              <a:gdLst/>
              <a:ahLst/>
              <a:cxnLst/>
              <a:rect l="l" t="t" r="r" b="b"/>
              <a:pathLst>
                <a:path w="102700" h="102457" extrusionOk="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7"/>
            <p:cNvSpPr/>
            <p:nvPr/>
          </p:nvSpPr>
          <p:spPr>
            <a:xfrm>
              <a:off x="3422350" y="731675"/>
              <a:ext cx="4812901" cy="3057819"/>
            </a:xfrm>
            <a:custGeom>
              <a:avLst/>
              <a:gdLst/>
              <a:ahLst/>
              <a:cxnLst/>
              <a:rect l="l" t="t" r="r" b="b"/>
              <a:pathLst>
                <a:path w="166594" h="105926" extrusionOk="0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7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7"/>
            <p:cNvSpPr/>
            <p:nvPr/>
          </p:nvSpPr>
          <p:spPr>
            <a:xfrm>
              <a:off x="3447978" y="759551"/>
              <a:ext cx="4766301" cy="3004358"/>
            </a:xfrm>
            <a:custGeom>
              <a:avLst/>
              <a:gdLst/>
              <a:ahLst/>
              <a:cxnLst/>
              <a:rect l="l" t="t" r="r" b="b"/>
              <a:pathLst>
                <a:path w="164981" h="103993" extrusionOk="0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7"/>
            <p:cNvSpPr/>
            <p:nvPr/>
          </p:nvSpPr>
          <p:spPr>
            <a:xfrm>
              <a:off x="5801964" y="796934"/>
              <a:ext cx="62980" cy="51915"/>
            </a:xfrm>
            <a:custGeom>
              <a:avLst/>
              <a:gdLst/>
              <a:ahLst/>
              <a:cxnLst/>
              <a:rect l="l" t="t" r="r" b="b"/>
              <a:pathLst>
                <a:path w="2180" h="1797" extrusionOk="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7"/>
            <p:cNvSpPr/>
            <p:nvPr/>
          </p:nvSpPr>
          <p:spPr>
            <a:xfrm>
              <a:off x="5818287" y="801615"/>
              <a:ext cx="39666" cy="41977"/>
            </a:xfrm>
            <a:custGeom>
              <a:avLst/>
              <a:gdLst/>
              <a:ahLst/>
              <a:cxnLst/>
              <a:rect l="l" t="t" r="r" b="b"/>
              <a:pathLst>
                <a:path w="1373" h="1453" extrusionOk="0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7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37"/>
          <p:cNvSpPr txBox="1">
            <a:spLocks noGrp="1"/>
          </p:cNvSpPr>
          <p:nvPr>
            <p:ph type="title"/>
          </p:nvPr>
        </p:nvSpPr>
        <p:spPr>
          <a:xfrm>
            <a:off x="5395400" y="745538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Implementation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84" name="Google Shape;284;p37"/>
          <p:cNvSpPr txBox="1">
            <a:spLocks noGrp="1"/>
          </p:cNvSpPr>
          <p:nvPr>
            <p:ph type="subTitle" idx="1"/>
          </p:nvPr>
        </p:nvSpPr>
        <p:spPr>
          <a:xfrm>
            <a:off x="5395400" y="1860050"/>
            <a:ext cx="2770200" cy="22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666666"/>
                </a:solidFill>
              </a:rPr>
              <a:t>-----</a:t>
            </a:r>
            <a:endParaRPr dirty="0">
              <a:solidFill>
                <a:srgbClr val="666666"/>
              </a:solidFill>
            </a:endParaRPr>
          </a:p>
        </p:txBody>
      </p:sp>
      <p:pic>
        <p:nvPicPr>
          <p:cNvPr id="285" name="Google Shape;28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0575" y="1650148"/>
            <a:ext cx="3803474" cy="16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8675" y="955425"/>
            <a:ext cx="3803477" cy="6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7"/>
          <p:cNvSpPr txBox="1"/>
          <p:nvPr/>
        </p:nvSpPr>
        <p:spPr>
          <a:xfrm>
            <a:off x="1571100" y="2599800"/>
            <a:ext cx="429900" cy="5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Ubuntu Light"/>
                <a:ea typeface="Ubuntu Light"/>
                <a:cs typeface="Ubuntu Light"/>
                <a:sym typeface="Ubuntu Light"/>
              </a:rPr>
              <a:t>R</a:t>
            </a:r>
            <a:endParaRPr sz="2400"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>
            <a:spLocks noGrp="1"/>
          </p:cNvSpPr>
          <p:nvPr>
            <p:ph type="title"/>
          </p:nvPr>
        </p:nvSpPr>
        <p:spPr>
          <a:xfrm>
            <a:off x="954225" y="291115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434343"/>
                </a:solidFill>
              </a:rPr>
              <a:t>Results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94" name="Google Shape;294;p38"/>
          <p:cNvSpPr txBox="1">
            <a:spLocks noGrp="1"/>
          </p:cNvSpPr>
          <p:nvPr>
            <p:ph type="subTitle" idx="1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2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1B41D7-44B4-B645-BE8D-F67446F0F5C1}"/>
              </a:ext>
            </a:extLst>
          </p:cNvPr>
          <p:cNvSpPr/>
          <p:nvPr/>
        </p:nvSpPr>
        <p:spPr>
          <a:xfrm>
            <a:off x="4321425" y="1"/>
            <a:ext cx="4822575" cy="51435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oogle Shape;212;p32">
            <a:extLst>
              <a:ext uri="{FF2B5EF4-FFF2-40B4-BE49-F238E27FC236}">
                <a16:creationId xmlns:a16="http://schemas.microsoft.com/office/drawing/2014/main" id="{9DC28BBA-BF87-F343-A807-BFABE8B822C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532" y="1452341"/>
            <a:ext cx="8260468" cy="3400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733</Words>
  <Application>Microsoft Macintosh PowerPoint</Application>
  <PresentationFormat>On-screen Show (16:9)</PresentationFormat>
  <Paragraphs>95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Georgia</vt:lpstr>
      <vt:lpstr>Ubuntu</vt:lpstr>
      <vt:lpstr>Times New Roman</vt:lpstr>
      <vt:lpstr>Ubuntu Light</vt:lpstr>
      <vt:lpstr>Arial</vt:lpstr>
      <vt:lpstr>Arvo</vt:lpstr>
      <vt:lpstr>Minimal Charm</vt:lpstr>
      <vt:lpstr>Election Forecasting &amp; Pollster Bias</vt:lpstr>
      <vt:lpstr>Goals</vt:lpstr>
      <vt:lpstr>PowerPoint Presentation</vt:lpstr>
      <vt:lpstr>Background</vt:lpstr>
      <vt:lpstr>PowerPoint Presentation</vt:lpstr>
      <vt:lpstr>Bayesian Statistics</vt:lpstr>
      <vt:lpstr>A picture is worth a thousand words</vt:lpstr>
      <vt:lpstr>Implementation</vt:lpstr>
      <vt:lpstr>Results</vt:lpstr>
      <vt:lpstr>Up Next: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Election Forecasting &amp; Pollster Bias</dc:title>
  <cp:lastModifiedBy>Haley Reed</cp:lastModifiedBy>
  <cp:revision>5</cp:revision>
  <dcterms:modified xsi:type="dcterms:W3CDTF">2020-07-08T20:03:03Z</dcterms:modified>
</cp:coreProperties>
</file>